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71" r:id="rId11"/>
    <p:sldId id="266" r:id="rId12"/>
    <p:sldId id="268" r:id="rId13"/>
    <p:sldId id="270" r:id="rId14"/>
    <p:sldId id="272" r:id="rId15"/>
    <p:sldId id="289" r:id="rId16"/>
    <p:sldId id="273" r:id="rId17"/>
    <p:sldId id="274" r:id="rId18"/>
    <p:sldId id="275" r:id="rId19"/>
    <p:sldId id="283" r:id="rId20"/>
    <p:sldId id="276" r:id="rId21"/>
    <p:sldId id="277" r:id="rId22"/>
    <p:sldId id="281" r:id="rId23"/>
    <p:sldId id="278" r:id="rId24"/>
    <p:sldId id="279" r:id="rId25"/>
    <p:sldId id="280" r:id="rId26"/>
    <p:sldId id="282" r:id="rId27"/>
    <p:sldId id="292" r:id="rId28"/>
    <p:sldId id="285" r:id="rId29"/>
    <p:sldId id="286" r:id="rId30"/>
    <p:sldId id="284" r:id="rId31"/>
    <p:sldId id="287" r:id="rId32"/>
    <p:sldId id="291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6" autoAdjust="0"/>
    <p:restoredTop sz="93896" autoAdjust="0"/>
  </p:normalViewPr>
  <p:slideViewPr>
    <p:cSldViewPr snapToGrid="0">
      <p:cViewPr varScale="1">
        <p:scale>
          <a:sx n="73" d="100"/>
          <a:sy n="73" d="100"/>
        </p:scale>
        <p:origin x="-61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786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9818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3538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9174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096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4169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3461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1863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1020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7506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7436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BAF2F-83F4-4161-B353-9471603F4A98}" type="datetimeFigureOut">
              <a:rPr lang="ru-RU" smtClean="0"/>
              <a:pPr/>
              <a:t>17.05.2017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7D4C5-2628-44F1-A0AD-DF102D96184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4352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6603" y="272955"/>
            <a:ext cx="11395881" cy="1653867"/>
          </a:xfrm>
        </p:spPr>
        <p:txBody>
          <a:bodyPr>
            <a:normAutofit fontScale="90000"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 «ТУРИСТИЧЕСКОЕ АГЕНТСТВО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942218" y="4950824"/>
            <a:ext cx="4204290" cy="1907176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Презентацию выполнила</a:t>
            </a:r>
          </a:p>
          <a:p>
            <a:pPr algn="l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2 курса</a:t>
            </a:r>
          </a:p>
          <a:p>
            <a:pPr algn="l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И-2-15</a:t>
            </a:r>
          </a:p>
          <a:p>
            <a:pPr algn="l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Авдиль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Салие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</a:p>
          <a:p>
            <a:pPr algn="l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Шкарбан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Фатима Витальевна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689985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360" y="846137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проектирование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112520" y="4450080"/>
            <a:ext cx="10241280" cy="2225040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 smtClean="0"/>
              <a:t>	База данных </a:t>
            </a:r>
            <a:r>
              <a:rPr lang="ru-RU" dirty="0"/>
              <a:t>«Туристическое агентство» приведена к 3НФ, поскольку преобразование в 4НФ невозможно, так как данная форма касается отношений, в которых имеются повторяющиеся наборы данных, избыточность которых не проявила себя в 3НФ. Также, в базе данных имеется свободная таблица – </a:t>
            </a:r>
            <a:r>
              <a:rPr lang="ru-RU" i="1" dirty="0"/>
              <a:t>Цена</a:t>
            </a:r>
            <a:r>
              <a:rPr 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2209232635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6613451" cy="112022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1НФ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/>
          <a:srcRect l="30322" t="24376" r="42855" b="9790"/>
          <a:stretch/>
        </p:blipFill>
        <p:spPr>
          <a:xfrm>
            <a:off x="5252484" y="567422"/>
            <a:ext cx="6939516" cy="62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760468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2520"/>
          </a:xfrm>
        </p:spPr>
        <p:txBody>
          <a:bodyPr>
            <a:normAutofit/>
          </a:bodyPr>
          <a:lstStyle/>
          <a:p>
            <a:pPr algn="ctr"/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проектирование</a:t>
            </a:r>
            <a:b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2НФ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/>
          <a:srcRect l="22709" t="22082" r="22240" b="14585"/>
          <a:stretch/>
        </p:blipFill>
        <p:spPr>
          <a:xfrm>
            <a:off x="289560" y="1112520"/>
            <a:ext cx="11567159" cy="5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436322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8445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3НФ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16267" t="46459" r="25169" b="16875"/>
          <a:stretch/>
        </p:blipFill>
        <p:spPr>
          <a:xfrm>
            <a:off x="228114" y="1690688"/>
            <a:ext cx="11735772" cy="49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0320804"/>
      </p:ext>
    </p:extLst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4552" y="318"/>
            <a:ext cx="10515600" cy="1041558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СУБД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38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989369"/>
            <a:ext cx="2316481" cy="2626359"/>
          </a:xfrm>
          <a:prstGeom prst="rect">
            <a:avLst/>
          </a:prstGeom>
        </p:spPr>
      </p:pic>
      <p:pic>
        <p:nvPicPr>
          <p:cNvPr id="6" name="Picture 42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1732" y="3989369"/>
            <a:ext cx="2301240" cy="2626359"/>
          </a:xfrm>
          <a:prstGeom prst="rect">
            <a:avLst/>
          </a:prstGeom>
        </p:spPr>
      </p:pic>
      <p:pic>
        <p:nvPicPr>
          <p:cNvPr id="7" name="Picture 438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88144" y="3989368"/>
            <a:ext cx="2187575" cy="2626359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024572" y="1041876"/>
            <a:ext cx="10195560" cy="2545079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 smtClean="0"/>
              <a:t>	Рассматривая </a:t>
            </a:r>
            <a:r>
              <a:rPr lang="ru-RU" dirty="0"/>
              <a:t>и сравнивая между собой наиболее используемые СУБД для разработки базы данных «Туристическое агентство» выбрана СУБД Microsoft Visual FoxPro поскольку это мощнейшее средство для работы с локальными базами данных, значительно превосходящее, по эффективности, все остальные системы БД. </a:t>
            </a:r>
          </a:p>
        </p:txBody>
      </p:sp>
    </p:spTree>
    <p:extLst>
      <p:ext uri="{BB962C8B-B14F-4D97-AF65-F5344CB8AC3E}">
        <p14:creationId xmlns:p14="http://schemas.microsoft.com/office/powerpoint/2010/main" xmlns="" val="2461693269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41732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98220" y="5126724"/>
            <a:ext cx="10195560" cy="1731276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ru-RU" dirty="0" smtClean="0"/>
              <a:t>В ходе физического проектирования было создано: 6 таблиц, </a:t>
            </a:r>
            <a:r>
              <a:rPr lang="ru-RU" dirty="0"/>
              <a:t>5</a:t>
            </a:r>
            <a:r>
              <a:rPr lang="ru-RU" dirty="0" smtClean="0"/>
              <a:t> форм, одна из которых является формой для авторизации пользователя, </a:t>
            </a:r>
            <a:r>
              <a:rPr lang="ru-RU" dirty="0"/>
              <a:t>2 отчёта и 5 запросов, а также спроектировано меню приложение.</a:t>
            </a:r>
            <a:r>
              <a:rPr lang="ru-RU" b="1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12293958"/>
      </p:ext>
    </p:extLst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3960"/>
          </a:xfrm>
        </p:spPr>
        <p:txBody>
          <a:bodyPr>
            <a:norm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3438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3531" y="3343960"/>
            <a:ext cx="9024938" cy="3474719"/>
          </a:xfrm>
          <a:prstGeom prst="rect">
            <a:avLst/>
          </a:prstGeom>
        </p:spPr>
      </p:pic>
      <p:pic>
        <p:nvPicPr>
          <p:cNvPr id="7" name="Picture 7412"/>
          <p:cNvPicPr/>
          <p:nvPr/>
        </p:nvPicPr>
        <p:blipFill rotWithShape="1">
          <a:blip r:embed="rId4" cstate="print"/>
          <a:srcRect l="1027"/>
          <a:stretch/>
        </p:blipFill>
        <p:spPr>
          <a:xfrm>
            <a:off x="2301240" y="1286560"/>
            <a:ext cx="7669054" cy="19150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797" y="5081320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</a:t>
            </a:r>
          </a:p>
          <a:p>
            <a:pPr algn="ctr"/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308" y="1718474"/>
            <a:ext cx="1090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</a:t>
            </a:r>
          </a:p>
          <a:p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Тур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99058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dirty="0"/>
          </a:p>
        </p:txBody>
      </p:sp>
      <p:pic>
        <p:nvPicPr>
          <p:cNvPr id="5" name="Picture 7392"/>
          <p:cNvPicPr/>
          <p:nvPr/>
        </p:nvPicPr>
        <p:blipFill rotWithShape="1">
          <a:blip r:embed="rId3" cstate="print"/>
          <a:srcRect r="606" b="9829"/>
          <a:stretch/>
        </p:blipFill>
        <p:spPr>
          <a:xfrm>
            <a:off x="1790700" y="1051561"/>
            <a:ext cx="9999663" cy="35244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/>
          <a:srcRect l="38170" t="20625" r="25285" b="57709"/>
          <a:stretch/>
        </p:blipFill>
        <p:spPr>
          <a:xfrm>
            <a:off x="3032759" y="4617720"/>
            <a:ext cx="6720840" cy="2240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7150" y="2305943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</a:t>
            </a:r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Туристические операторы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58" y="5383917"/>
            <a:ext cx="1090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</a:t>
            </a:r>
          </a:p>
          <a:p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Отели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132893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endParaRPr lang="ru-RU" dirty="0"/>
          </a:p>
        </p:txBody>
      </p:sp>
      <p:pic>
        <p:nvPicPr>
          <p:cNvPr id="5" name="Picture 361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3917" y="4075447"/>
            <a:ext cx="4717733" cy="26962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/>
          <a:srcRect l="220" t="10208" r="57379" b="68750"/>
          <a:stretch/>
        </p:blipFill>
        <p:spPr>
          <a:xfrm>
            <a:off x="1567884" y="1204875"/>
            <a:ext cx="9829800" cy="274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242" y="5069645"/>
            <a:ext cx="1090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</a:t>
            </a:r>
          </a:p>
          <a:p>
            <a:pPr algn="ctr"/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9706" y="2222216"/>
            <a:ext cx="160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</a:t>
            </a:r>
          </a:p>
          <a:p>
            <a:pPr algn="ctr"/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82517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670" y="21031"/>
            <a:ext cx="10787130" cy="1081825"/>
          </a:xfrm>
        </p:spPr>
        <p:txBody>
          <a:bodyPr>
            <a:no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связей между таблицами и определение их вида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4828"/>
          <p:cNvPicPr/>
          <p:nvPr/>
        </p:nvPicPr>
        <p:blipFill rotWithShape="1">
          <a:blip r:embed="rId3" cstate="print"/>
          <a:srcRect r="692" b="1380"/>
          <a:stretch/>
        </p:blipFill>
        <p:spPr>
          <a:xfrm>
            <a:off x="799473" y="1240487"/>
            <a:ext cx="10321523" cy="55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7688794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68437" y="0"/>
            <a:ext cx="2055125" cy="885470"/>
          </a:xfrm>
        </p:spPr>
        <p:txBody>
          <a:bodyPr/>
          <a:lstStyle/>
          <a:p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2541" y="885470"/>
            <a:ext cx="10515600" cy="122666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Целью курсового проекта является разработка базы данных «Туристическое агентство», позволяющая автоматизировать работу сферы туризма.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241692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8438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3" cstate="print"/>
          <a:srcRect l="29620" t="31875" r="36881" b="30209"/>
          <a:stretch/>
        </p:blipFill>
        <p:spPr>
          <a:xfrm>
            <a:off x="106681" y="2214191"/>
            <a:ext cx="4632959" cy="3820850"/>
          </a:xfrm>
          <a:prstGeom prst="rect">
            <a:avLst/>
          </a:prstGeom>
        </p:spPr>
      </p:pic>
      <p:pic>
        <p:nvPicPr>
          <p:cNvPr id="27" name="Picture 36182"/>
          <p:cNvPicPr/>
          <p:nvPr/>
        </p:nvPicPr>
        <p:blipFill rotWithShape="1">
          <a:blip r:embed="rId4" cstate="print"/>
          <a:srcRect t="1575"/>
          <a:stretch/>
        </p:blipFill>
        <p:spPr>
          <a:xfrm>
            <a:off x="4846321" y="1722439"/>
            <a:ext cx="7140337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307460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pic>
        <p:nvPicPr>
          <p:cNvPr id="6" name="Picture 7464"/>
          <p:cNvPicPr/>
          <p:nvPr/>
        </p:nvPicPr>
        <p:blipFill rotWithShape="1">
          <a:blip r:embed="rId3" cstate="print"/>
          <a:srcRect l="1045" t="1801"/>
          <a:stretch/>
        </p:blipFill>
        <p:spPr>
          <a:xfrm>
            <a:off x="5105400" y="1539240"/>
            <a:ext cx="6961982" cy="496824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8200" y="612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endParaRPr lang="ru-RU" dirty="0"/>
          </a:p>
        </p:txBody>
      </p:sp>
      <p:pic>
        <p:nvPicPr>
          <p:cNvPr id="8" name="Picture 7460"/>
          <p:cNvPicPr/>
          <p:nvPr/>
        </p:nvPicPr>
        <p:blipFill rotWithShape="1">
          <a:blip r:embed="rId4" cstate="print"/>
          <a:srcRect l="900" t="1841"/>
          <a:stretch/>
        </p:blipFill>
        <p:spPr>
          <a:xfrm>
            <a:off x="167640" y="2026920"/>
            <a:ext cx="4739641" cy="40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10581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63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авторизации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/>
          <a:srcRect l="35036" t="34655" r="36014" b="29151"/>
          <a:stretch/>
        </p:blipFill>
        <p:spPr>
          <a:xfrm>
            <a:off x="2711355" y="1545136"/>
            <a:ext cx="7196920" cy="50587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88107098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837899" y="393"/>
            <a:ext cx="85162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sz="3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Отчёты</a:t>
            </a:r>
            <a:endParaRPr lang="ru-RU" sz="3000" dirty="0"/>
          </a:p>
        </p:txBody>
      </p:sp>
      <p:pic>
        <p:nvPicPr>
          <p:cNvPr id="7" name="Picture 36210"/>
          <p:cNvPicPr/>
          <p:nvPr/>
        </p:nvPicPr>
        <p:blipFill rotWithShape="1">
          <a:blip r:embed="rId3" cstate="print"/>
          <a:srcRect l="3951" t="21357" r="3344" b="7642"/>
          <a:stretch/>
        </p:blipFill>
        <p:spPr>
          <a:xfrm>
            <a:off x="777922" y="4449170"/>
            <a:ext cx="10426890" cy="2306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491"/>
          <p:cNvPicPr/>
          <p:nvPr/>
        </p:nvPicPr>
        <p:blipFill rotWithShape="1">
          <a:blip r:embed="rId4" cstate="print"/>
          <a:srcRect l="5571" t="10560" r="5688" b="10077"/>
          <a:stretch/>
        </p:blipFill>
        <p:spPr>
          <a:xfrm>
            <a:off x="232011" y="923723"/>
            <a:ext cx="11723428" cy="3348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8530172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69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35664" t="37080" r="29930" b="35121"/>
          <a:stretch/>
        </p:blipFill>
        <p:spPr>
          <a:xfrm>
            <a:off x="1484274" y="1519791"/>
            <a:ext cx="9416955" cy="2732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2531" y="873460"/>
            <a:ext cx="6060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Запрос на вывод клиентов, год рождения которых </a:t>
            </a:r>
            <a:r>
              <a:rPr lang="en-US" dirty="0" smtClean="0"/>
              <a:t>&gt;=</a:t>
            </a:r>
            <a:r>
              <a:rPr lang="ru-RU" dirty="0" smtClean="0"/>
              <a:t>1985 и</a:t>
            </a:r>
          </a:p>
          <a:p>
            <a:pPr algn="ctr"/>
            <a:r>
              <a:rPr lang="ru-RU" dirty="0"/>
              <a:t>с</a:t>
            </a:r>
            <a:r>
              <a:rPr lang="ru-RU" dirty="0" smtClean="0"/>
              <a:t>отрудников, год рождения которых </a:t>
            </a:r>
            <a:r>
              <a:rPr lang="en-US" dirty="0" smtClean="0"/>
              <a:t>&lt;</a:t>
            </a:r>
            <a:r>
              <a:rPr lang="ru-RU" dirty="0" smtClean="0"/>
              <a:t>= 1985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/>
          <a:srcRect l="33672" t="28125" r="30770" b="45569"/>
          <a:stretch/>
        </p:blipFill>
        <p:spPr>
          <a:xfrm>
            <a:off x="1726603" y="4272538"/>
            <a:ext cx="8932298" cy="25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888883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804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34510" t="25140" r="28253" b="49114"/>
          <a:stretch/>
        </p:blipFill>
        <p:spPr>
          <a:xfrm>
            <a:off x="1842449" y="1601678"/>
            <a:ext cx="8857397" cy="27151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/>
          <a:srcRect l="33358" t="57602" r="29195" b="14226"/>
          <a:stretch/>
        </p:blipFill>
        <p:spPr>
          <a:xfrm>
            <a:off x="1842450" y="4435522"/>
            <a:ext cx="8857396" cy="2320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8374" y="941698"/>
            <a:ext cx="583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Вывод туров, в которых предусматривается лечение и</a:t>
            </a:r>
          </a:p>
          <a:p>
            <a:pPr algn="ctr"/>
            <a:r>
              <a:rPr lang="ru-RU" dirty="0"/>
              <a:t>о</a:t>
            </a:r>
            <a:r>
              <a:rPr lang="ru-RU" dirty="0" smtClean="0"/>
              <a:t>телей стоимость которых менее 3000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24911074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34724" t="50836" r="27564" b="16417"/>
          <a:stretch/>
        </p:blipFill>
        <p:spPr>
          <a:xfrm>
            <a:off x="1189149" y="1957589"/>
            <a:ext cx="9813701" cy="4790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3533" y="1437054"/>
            <a:ext cx="700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Вывод туроператоров, стоимость которых меньше или равна 600 </a:t>
            </a:r>
            <a:r>
              <a:rPr lang="ru-RU" dirty="0" err="1" smtClean="0"/>
              <a:t>тыс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925243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6735"/>
            <a:ext cx="10515600" cy="1325563"/>
          </a:xfrm>
        </p:spPr>
        <p:txBody>
          <a:bodyPr/>
          <a:lstStyle/>
          <a:p>
            <a:pPr algn="ctr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роектирование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пользовательских приложений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998220" y="3308557"/>
            <a:ext cx="10195560" cy="2545079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ru-RU" dirty="0" smtClean="0"/>
              <a:t>В </a:t>
            </a:r>
            <a:r>
              <a:rPr lang="ru-RU" dirty="0"/>
              <a:t>рамках </a:t>
            </a:r>
            <a:r>
              <a:rPr lang="ru-RU" dirty="0" smtClean="0"/>
              <a:t>базы </a:t>
            </a:r>
            <a:r>
              <a:rPr lang="ru-RU" dirty="0"/>
              <a:t>данных «Туристическое агентство» была разработана программная оболочка управления базами данных, которая позволила запускать меню приложение в exe-файле. </a:t>
            </a:r>
            <a:r>
              <a:rPr lang="ru-RU" dirty="0" smtClean="0"/>
              <a:t>Также </a:t>
            </a:r>
            <a:r>
              <a:rPr lang="ru-RU" dirty="0"/>
              <a:t>была разработана система оперативной справки. </a:t>
            </a:r>
          </a:p>
        </p:txBody>
      </p:sp>
    </p:spTree>
    <p:extLst>
      <p:ext uri="{BB962C8B-B14F-4D97-AF65-F5344CB8AC3E}">
        <p14:creationId xmlns:p14="http://schemas.microsoft.com/office/powerpoint/2010/main" xmlns="" val="424117994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727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приложение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10076" t="13336" r="16576" b="12369"/>
          <a:stretch/>
        </p:blipFill>
        <p:spPr>
          <a:xfrm>
            <a:off x="489934" y="1112690"/>
            <a:ext cx="11212132" cy="57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7274716"/>
      </p:ext>
    </p:extLst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25416"/>
            <a:ext cx="10504867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приложение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/>
          <a:srcRect l="10473" t="12984" r="29147" b="19586"/>
          <a:stretch/>
        </p:blipFill>
        <p:spPr>
          <a:xfrm>
            <a:off x="244699" y="688197"/>
            <a:ext cx="11681137" cy="61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49653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4000"/>
                    </a14:imgEffect>
                    <a14:imgEffect>
                      <a14:brightnessContrast bright="1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  <a:ln>
            <a:noFill/>
          </a:ln>
          <a:effectLst>
            <a:glow rad="127000">
              <a:schemeClr val="accent1"/>
            </a:glow>
            <a:softEdge rad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50031"/>
            <a:ext cx="11353800" cy="1325563"/>
          </a:xfrm>
        </p:spPr>
        <p:txBody>
          <a:bodyPr/>
          <a:lstStyle/>
          <a:p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поставленные для достижения цели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6280" y="1822450"/>
            <a:ext cx="11056620" cy="4883150"/>
          </a:xfrm>
          <a:gradFill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теоретически обосновать основы построения баз данных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и описание предметной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ER-диаграммы 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ER-модель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логическое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сравнительную характеристику некоторых СУБД и на ее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основе выбрать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СУБД для реализации базы данных «Туристическое агентство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проект и  базу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таблицы и определить связи между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ними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формы, отчеты,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запросы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программную оболочку управления базами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систему оперативной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справки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инсталляционный пакет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1729428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6943"/>
            <a:ext cx="10515600" cy="66518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Справка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277" t="1012" r="20833" b="14832"/>
          <a:stretch/>
        </p:blipFill>
        <p:spPr>
          <a:xfrm>
            <a:off x="838200" y="1139070"/>
            <a:ext cx="10340220" cy="52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30458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5611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Инсталляционный пакет проекта 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246"/>
          <p:cNvPicPr/>
          <p:nvPr/>
        </p:nvPicPr>
        <p:blipFill rotWithShape="1">
          <a:blip r:embed="rId3" cstate="print"/>
          <a:srcRect t="1515"/>
          <a:stretch/>
        </p:blipFill>
        <p:spPr>
          <a:xfrm>
            <a:off x="2979313" y="2356832"/>
            <a:ext cx="6233374" cy="440457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998220" y="912809"/>
            <a:ext cx="10195560" cy="1316825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ru-RU" dirty="0"/>
              <a:t>Последним этапом физического проектирования базы данных «Туристическое агентство» являлось создание инсталляционного пакета проекта. </a:t>
            </a:r>
          </a:p>
        </p:txBody>
      </p:sp>
    </p:spTree>
    <p:extLst>
      <p:ext uri="{BB962C8B-B14F-4D97-AF65-F5344CB8AC3E}">
        <p14:creationId xmlns:p14="http://schemas.microsoft.com/office/powerpoint/2010/main" xmlns="" val="382026806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44674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3930492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2560" y="790893"/>
            <a:ext cx="9646920" cy="1325563"/>
          </a:xfrm>
        </p:spPr>
        <p:txBody>
          <a:bodyPr/>
          <a:lstStyle/>
          <a:p>
            <a:pPr algn="ctr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 основы построения баз данных 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135380" y="3901440"/>
            <a:ext cx="10241280" cy="2560320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/>
              <a:t> </a:t>
            </a:r>
            <a:r>
              <a:rPr lang="ru-RU" dirty="0" smtClean="0"/>
              <a:t>	Реляционная модель данных – это множество связанных между собой таблиц, каждая из которых хранит информацию об объектах определенного типа. Данные представлены в виде таблиц, которые объединены между собой с помощью соответствующего вида связи. Таким образом, очевидно, что на практике чаще всего используют реляционные модели данных.  </a:t>
            </a:r>
          </a:p>
          <a:p>
            <a:pPr marL="0" lv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76464160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40397"/>
            <a:ext cx="10515600" cy="1325563"/>
          </a:xfrm>
        </p:spPr>
        <p:txBody>
          <a:bodyPr/>
          <a:lstStyle/>
          <a:p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описание предметной области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083945" y="4419600"/>
            <a:ext cx="10024110" cy="2301240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/>
              <a:t> </a:t>
            </a:r>
            <a:r>
              <a:rPr lang="ru-RU" dirty="0" smtClean="0"/>
              <a:t>	Услуги </a:t>
            </a:r>
            <a:r>
              <a:rPr lang="ru-RU" dirty="0"/>
              <a:t>туристической отрасли с каждым годом становятся более востребованными. Туристические поездки осуществляются в любое время года. Для каждого сезона подобраны соответствующие маршруты. Согласно прогнозам всемирной торговой организации, развитие международного туризма будет постоянно возрастать.  </a:t>
            </a:r>
          </a:p>
          <a:p>
            <a:pPr marL="0" lv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14746912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Инфологическое проектирование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75360" y="4465320"/>
            <a:ext cx="10241280" cy="2103120"/>
          </a:xfrm>
          <a:prstGeom prst="rect">
            <a:avLst/>
          </a:prstGeom>
          <a:gradFill rotWithShape="1">
            <a:gsLst>
              <a:gs pos="100000">
                <a:srgbClr val="0070C0"/>
              </a:gs>
              <a:gs pos="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этапе инфологического проектирования предметной области «Туристическое агентство», было выделено шесть сущностей, для представления данных сущностей и их взаимосвязей мы использовали наглядные графические обозначения, такие как ER-диаграммы и ER-модель </a:t>
            </a:r>
          </a:p>
        </p:txBody>
      </p:sp>
    </p:spTree>
    <p:extLst>
      <p:ext uri="{BB962C8B-B14F-4D97-AF65-F5344CB8AC3E}">
        <p14:creationId xmlns:p14="http://schemas.microsoft.com/office/powerpoint/2010/main" xmlns="" val="4278062950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7511"/>
            <a:ext cx="10515600" cy="169068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Инфологическое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/>
              <a:t>ER-диаграммы</a:t>
            </a:r>
            <a:endParaRPr lang="ru-RU" b="1" dirty="0"/>
          </a:p>
        </p:txBody>
      </p:sp>
      <p:pic>
        <p:nvPicPr>
          <p:cNvPr id="17" name="Picture 328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2460" y="2407920"/>
            <a:ext cx="3314700" cy="4312919"/>
          </a:xfrm>
          <a:prstGeom prst="rect">
            <a:avLst/>
          </a:prstGeom>
        </p:spPr>
      </p:pic>
      <p:pic>
        <p:nvPicPr>
          <p:cNvPr id="18" name="Picture 328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740" y="1341120"/>
            <a:ext cx="3771899" cy="4968239"/>
          </a:xfrm>
          <a:prstGeom prst="rect">
            <a:avLst/>
          </a:prstGeom>
        </p:spPr>
      </p:pic>
      <p:pic>
        <p:nvPicPr>
          <p:cNvPr id="19" name="Picture 308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1981" y="1341120"/>
            <a:ext cx="3764280" cy="49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37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560" y="163532"/>
            <a:ext cx="1085088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Инфологическое проектирование</a:t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/>
              <a:t>ER-диаграммы</a:t>
            </a:r>
            <a:endParaRPr lang="ru-RU" dirty="0"/>
          </a:p>
        </p:txBody>
      </p:sp>
      <p:pic>
        <p:nvPicPr>
          <p:cNvPr id="6" name="Picture 328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4748" y="1535788"/>
            <a:ext cx="3769859" cy="5257800"/>
          </a:xfrm>
          <a:prstGeom prst="rect">
            <a:avLst/>
          </a:prstGeom>
        </p:spPr>
      </p:pic>
      <p:pic>
        <p:nvPicPr>
          <p:cNvPr id="7" name="Picture 3289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393" y="1535788"/>
            <a:ext cx="3870960" cy="5257800"/>
          </a:xfrm>
          <a:prstGeom prst="rect">
            <a:avLst/>
          </a:prstGeom>
        </p:spPr>
      </p:pic>
      <p:pic>
        <p:nvPicPr>
          <p:cNvPr id="8" name="Picture 31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2743" y="2171284"/>
            <a:ext cx="3587614" cy="39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614839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1"/>
            <a:ext cx="10835640" cy="74676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/>
              <a:t>ER-модель</a:t>
            </a:r>
            <a:endParaRPr lang="ru-RU" dirty="0"/>
          </a:p>
        </p:txBody>
      </p:sp>
      <p:pic>
        <p:nvPicPr>
          <p:cNvPr id="7" name="Picture 329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746761"/>
            <a:ext cx="11734800" cy="60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9885401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322</Words>
  <Application>Microsoft Office PowerPoint</Application>
  <PresentationFormat>Произвольный</PresentationFormat>
  <Paragraphs>74</Paragraphs>
  <Slides>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РАЗРАБОТКА БАЗЫ ДАННЫХ «ТУРИСТИЧЕСКОЕ АГЕНТСТВО»</vt:lpstr>
      <vt:lpstr>Цель</vt:lpstr>
      <vt:lpstr>Задачи поставленные для достижения цели</vt:lpstr>
      <vt:lpstr>Теоретические основы построения баз данных </vt:lpstr>
      <vt:lpstr>Анализ и описание предметной области</vt:lpstr>
      <vt:lpstr>Инфологическое проектирование</vt:lpstr>
      <vt:lpstr>Инфологическое проектирование  ER-диаграммы</vt:lpstr>
      <vt:lpstr>Инфологическое проектирование  ER-диаграммы</vt:lpstr>
      <vt:lpstr>ER-модель</vt:lpstr>
      <vt:lpstr>Логическое проектирование</vt:lpstr>
      <vt:lpstr>Логическое проектирование 1НФ</vt:lpstr>
      <vt:lpstr>Логическое проектирование 2НФ</vt:lpstr>
      <vt:lpstr>Логическое проектирование 3НФ</vt:lpstr>
      <vt:lpstr>Выбор СУБД</vt:lpstr>
      <vt:lpstr>Физическое проектирование</vt:lpstr>
      <vt:lpstr>Физическое проектирование Таблицы</vt:lpstr>
      <vt:lpstr>Физическое проектирование Таблицы</vt:lpstr>
      <vt:lpstr>Физическое проектирование Таблицы</vt:lpstr>
      <vt:lpstr>Физическое проектирование Создание связей между таблицами и определение их вида</vt:lpstr>
      <vt:lpstr>Физическое проектирование Формы</vt:lpstr>
      <vt:lpstr>Слайд 21</vt:lpstr>
      <vt:lpstr>Физическое проектирование Форма авторизации</vt:lpstr>
      <vt:lpstr>Слайд 23</vt:lpstr>
      <vt:lpstr>Физическое проектирование Запросы</vt:lpstr>
      <vt:lpstr>Физическое проектирование Запросы</vt:lpstr>
      <vt:lpstr>Физическое проектирование Запросы</vt:lpstr>
      <vt:lpstr>Проектирование и разработка пользовательских приложений</vt:lpstr>
      <vt:lpstr>Меню приложение Авторизация</vt:lpstr>
      <vt:lpstr>Меню приложение</vt:lpstr>
      <vt:lpstr>Справка</vt:lpstr>
      <vt:lpstr>Инсталляционный пакет проекта 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БАЗЫ ДАННЫХ «ТУРИСТИЧЕСКОЕ АГЕНТСТВО»</dc:title>
  <dc:creator>VIN 7</dc:creator>
  <cp:lastModifiedBy>Зарема Халилова</cp:lastModifiedBy>
  <cp:revision>32</cp:revision>
  <dcterms:created xsi:type="dcterms:W3CDTF">2017-05-15T14:19:31Z</dcterms:created>
  <dcterms:modified xsi:type="dcterms:W3CDTF">2017-05-17T07:23:26Z</dcterms:modified>
</cp:coreProperties>
</file>